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7559675" cy="10691813"/>
  <p:defaultTextStyle>
    <a:defPPr>
      <a:defRPr lang="en-GB"/>
    </a:defPPr>
    <a:lvl1pPr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1pPr>
    <a:lvl2pPr marL="742950" indent="-28575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2pPr>
    <a:lvl3pPr marL="11430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3pPr>
    <a:lvl4pPr marL="16002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4pPr>
    <a:lvl5pPr marL="20574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9300"/>
    <a:srgbClr val="01658F"/>
    <a:srgbClr val="D5FC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108"/>
    <p:restoredTop sz="94150"/>
  </p:normalViewPr>
  <p:slideViewPr>
    <p:cSldViewPr>
      <p:cViewPr>
        <p:scale>
          <a:sx n="90" d="100"/>
          <a:sy n="90" d="100"/>
        </p:scale>
        <p:origin x="896" y="752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">
            <a:extLst>
              <a:ext uri="{FF2B5EF4-FFF2-40B4-BE49-F238E27FC236}">
                <a16:creationId xmlns:a16="http://schemas.microsoft.com/office/drawing/2014/main" id="{E5393DAC-A1F0-4440-BA6C-4E244FE6D823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215900" y="812800"/>
            <a:ext cx="7126288" cy="400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CABF0FE9-FC9B-2540-BE3B-51DBB2B62C8C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755650" y="5078413"/>
            <a:ext cx="6046788" cy="48101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GR" altLang="en-GR" noProof="0"/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86AAC7AB-9CD0-CF49-A1E4-B4738C76FF85}"/>
              </a:ext>
            </a:extLst>
          </p:cNvPr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3279775" cy="5334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l-GR" altLang="en-GR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1B20F748-AEBA-D34A-AA57-755B8D262F1D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4278313" y="0"/>
            <a:ext cx="3279775" cy="5334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l-GR" altLang="en-GR"/>
          </a:p>
        </p:txBody>
      </p:sp>
      <p:sp>
        <p:nvSpPr>
          <p:cNvPr id="2053" name="Rectangle 5">
            <a:extLst>
              <a:ext uri="{FF2B5EF4-FFF2-40B4-BE49-F238E27FC236}">
                <a16:creationId xmlns:a16="http://schemas.microsoft.com/office/drawing/2014/main" id="{800D5728-0B35-F442-99E6-D23D22731400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0" y="10156825"/>
            <a:ext cx="3279775" cy="5334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l-GR" altLang="en-GR"/>
          </a:p>
        </p:txBody>
      </p:sp>
      <p:sp>
        <p:nvSpPr>
          <p:cNvPr id="2054" name="Rectangle 6">
            <a:extLst>
              <a:ext uri="{FF2B5EF4-FFF2-40B4-BE49-F238E27FC236}">
                <a16:creationId xmlns:a16="http://schemas.microsoft.com/office/drawing/2014/main" id="{47E05C71-3034-CE43-8B4E-7A8640916040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4278313" y="10156825"/>
            <a:ext cx="3279775" cy="5334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400" smtClean="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328F99F6-2C65-F04F-B620-8CE9113F5D4F}" type="slidenum">
              <a:rPr lang="el-GR" altLang="en-GR"/>
              <a:pPr>
                <a:defRPr/>
              </a:pPr>
              <a:t>‹#›</a:t>
            </a:fld>
            <a:endParaRPr lang="el-GR" altLang="en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6">
            <a:extLst>
              <a:ext uri="{FF2B5EF4-FFF2-40B4-BE49-F238E27FC236}">
                <a16:creationId xmlns:a16="http://schemas.microsoft.com/office/drawing/2014/main" id="{2E6D37EA-E015-AF4A-8AFD-855D0F0C9EDB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fld id="{1FFFB2F7-CCDF-F34B-A5C6-592FFA3E0A6C}" type="slidenum">
              <a:rPr lang="el-GR" altLang="en-GR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1</a:t>
            </a:fld>
            <a:endParaRPr lang="el-GR" altLang="en-GR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099" name="Text Box 1">
            <a:extLst>
              <a:ext uri="{FF2B5EF4-FFF2-40B4-BE49-F238E27FC236}">
                <a16:creationId xmlns:a16="http://schemas.microsoft.com/office/drawing/2014/main" id="{3BF108E2-1273-9D43-B3DC-0EF8533B45A9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100" name="Text Box 2">
            <a:extLst>
              <a:ext uri="{FF2B5EF4-FFF2-40B4-BE49-F238E27FC236}">
                <a16:creationId xmlns:a16="http://schemas.microsoft.com/office/drawing/2014/main" id="{025AD1B9-9BE0-7B4C-B713-B7FE7CFE79BD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R" altLang="en-GR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G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D1AD9B5-584A-4F49-9536-869AC466EC14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altLang="en-GR"/>
              <a:t>13/4/2020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988F9D1-E057-9141-88A2-5CCC7C72A628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0DAC85-D2CB-3C49-B4DC-F5BF885AEB53}" type="slidenum">
              <a:rPr lang="el-GR" altLang="en-GR"/>
              <a:pPr>
                <a:defRPr/>
              </a:pPr>
              <a:t>‹#›</a:t>
            </a:fld>
            <a:endParaRPr lang="el-GR" altLang="en-GR"/>
          </a:p>
        </p:txBody>
      </p:sp>
    </p:spTree>
    <p:extLst>
      <p:ext uri="{BB962C8B-B14F-4D97-AF65-F5344CB8AC3E}">
        <p14:creationId xmlns:p14="http://schemas.microsoft.com/office/powerpoint/2010/main" val="25370406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9DB1E47-1E92-D541-BAD9-756D215F30D7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altLang="en-GR"/>
              <a:t>13/4/2020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4D377EF-1487-F943-8B9F-619A623E938E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A3A1CC-5BC9-704B-B6DF-EFB01E7C775B}" type="slidenum">
              <a:rPr lang="el-GR" altLang="en-GR"/>
              <a:pPr>
                <a:defRPr/>
              </a:pPr>
              <a:t>‹#›</a:t>
            </a:fld>
            <a:endParaRPr lang="el-GR" altLang="en-GR"/>
          </a:p>
        </p:txBody>
      </p:sp>
    </p:spTree>
    <p:extLst>
      <p:ext uri="{BB962C8B-B14F-4D97-AF65-F5344CB8AC3E}">
        <p14:creationId xmlns:p14="http://schemas.microsoft.com/office/powerpoint/2010/main" val="18040776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7313" cy="5810250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0250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4FC1C43-A1D2-C748-986D-2F375E04D08F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altLang="en-GR"/>
              <a:t>13/4/2020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B616BAE-A802-644B-8113-649EB8FB8725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E5961D-E8C6-0345-9449-125464A30308}" type="slidenum">
              <a:rPr lang="el-GR" altLang="en-GR"/>
              <a:pPr>
                <a:defRPr/>
              </a:pPr>
              <a:t>‹#›</a:t>
            </a:fld>
            <a:endParaRPr lang="el-GR" altLang="en-GR"/>
          </a:p>
        </p:txBody>
      </p:sp>
    </p:spTree>
    <p:extLst>
      <p:ext uri="{BB962C8B-B14F-4D97-AF65-F5344CB8AC3E}">
        <p14:creationId xmlns:p14="http://schemas.microsoft.com/office/powerpoint/2010/main" val="41868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11FBABB-6DF5-B84B-A297-990047EF0BF0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altLang="en-GR"/>
              <a:t>13/4/2020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C619ABC-FE0C-9F47-BB69-33F461B4083E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F23589-769B-8743-AF11-0D50BF62AEBB}" type="slidenum">
              <a:rPr lang="el-GR" altLang="en-GR"/>
              <a:pPr>
                <a:defRPr/>
              </a:pPr>
              <a:t>‹#›</a:t>
            </a:fld>
            <a:endParaRPr lang="el-GR" altLang="en-GR"/>
          </a:p>
        </p:txBody>
      </p:sp>
    </p:spTree>
    <p:extLst>
      <p:ext uri="{BB962C8B-B14F-4D97-AF65-F5344CB8AC3E}">
        <p14:creationId xmlns:p14="http://schemas.microsoft.com/office/powerpoint/2010/main" val="18832381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F4AEF6D-FB52-574C-92EA-46AC1AE13FFC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altLang="en-GR"/>
              <a:t>13/4/2020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E84D147-A6A8-7440-9809-2604ABA7611B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BF64C0-C86C-354F-8BB9-6C134E93ADFE}" type="slidenum">
              <a:rPr lang="el-GR" altLang="en-GR"/>
              <a:pPr>
                <a:defRPr/>
              </a:pPr>
              <a:t>‹#›</a:t>
            </a:fld>
            <a:endParaRPr lang="el-GR" altLang="en-GR"/>
          </a:p>
        </p:txBody>
      </p:sp>
    </p:spTree>
    <p:extLst>
      <p:ext uri="{BB962C8B-B14F-4D97-AF65-F5344CB8AC3E}">
        <p14:creationId xmlns:p14="http://schemas.microsoft.com/office/powerpoint/2010/main" val="35746932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0013" cy="434975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3" y="1825625"/>
            <a:ext cx="5181600" cy="434975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R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D9F24CC9-0DCA-0047-B18B-154A1C43426D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altLang="en-GR"/>
              <a:t>13/4/2020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2B0D9F0-BEFF-EC4C-A706-BC10D67444D3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46FCEF-434C-1A46-B40C-1FA90D4A7045}" type="slidenum">
              <a:rPr lang="el-GR" altLang="en-GR"/>
              <a:pPr>
                <a:defRPr/>
              </a:pPr>
              <a:t>‹#›</a:t>
            </a:fld>
            <a:endParaRPr lang="el-GR" altLang="en-GR"/>
          </a:p>
        </p:txBody>
      </p:sp>
    </p:spTree>
    <p:extLst>
      <p:ext uri="{BB962C8B-B14F-4D97-AF65-F5344CB8AC3E}">
        <p14:creationId xmlns:p14="http://schemas.microsoft.com/office/powerpoint/2010/main" val="4980878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R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94102176-385F-DF44-ACB7-43DBD0D6C71F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altLang="en-GR"/>
              <a:t>13/4/2020</a:t>
            </a: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00A2AB23-FF0F-1741-9681-4AF4CA827DFD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FC8043-C099-5647-8E5C-E7B2E94FF108}" type="slidenum">
              <a:rPr lang="el-GR" altLang="en-GR"/>
              <a:pPr>
                <a:defRPr/>
              </a:pPr>
              <a:t>‹#›</a:t>
            </a:fld>
            <a:endParaRPr lang="el-GR" altLang="en-GR"/>
          </a:p>
        </p:txBody>
      </p:sp>
    </p:spTree>
    <p:extLst>
      <p:ext uri="{BB962C8B-B14F-4D97-AF65-F5344CB8AC3E}">
        <p14:creationId xmlns:p14="http://schemas.microsoft.com/office/powerpoint/2010/main" val="25873344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AE67D697-31F6-2A45-8440-627E501F18B5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altLang="en-GR"/>
              <a:t>13/4/2020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92B33039-D2A6-DF4D-BD7A-9C8634250387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454159-70D9-E04D-950B-0F41314562C1}" type="slidenum">
              <a:rPr lang="el-GR" altLang="en-GR"/>
              <a:pPr>
                <a:defRPr/>
              </a:pPr>
              <a:t>‹#›</a:t>
            </a:fld>
            <a:endParaRPr lang="el-GR" altLang="en-GR"/>
          </a:p>
        </p:txBody>
      </p:sp>
    </p:spTree>
    <p:extLst>
      <p:ext uri="{BB962C8B-B14F-4D97-AF65-F5344CB8AC3E}">
        <p14:creationId xmlns:p14="http://schemas.microsoft.com/office/powerpoint/2010/main" val="1046197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5665A2A6-E8D2-0C49-968C-7B2A91ED7B31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altLang="en-GR"/>
              <a:t>13/4/2020</a:t>
            </a: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F62255C0-C0A6-CF47-9DDD-6511D307551B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CB0EA8-6C90-E647-AE68-742846B821D6}" type="slidenum">
              <a:rPr lang="el-GR" altLang="en-GR"/>
              <a:pPr>
                <a:defRPr/>
              </a:pPr>
              <a:t>‹#›</a:t>
            </a:fld>
            <a:endParaRPr lang="el-GR" altLang="en-GR"/>
          </a:p>
        </p:txBody>
      </p:sp>
    </p:spTree>
    <p:extLst>
      <p:ext uri="{BB962C8B-B14F-4D97-AF65-F5344CB8AC3E}">
        <p14:creationId xmlns:p14="http://schemas.microsoft.com/office/powerpoint/2010/main" val="15680686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07E3C75D-9DAD-8A44-AA55-4652E5A1E540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altLang="en-GR"/>
              <a:t>13/4/2020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CCBDCF5-9CA5-D34C-978F-4F8A3E7D2D38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7ECA60-BAF5-8C4B-9167-D1B4E129B50D}" type="slidenum">
              <a:rPr lang="el-GR" altLang="en-GR"/>
              <a:pPr>
                <a:defRPr/>
              </a:pPr>
              <a:t>‹#›</a:t>
            </a:fld>
            <a:endParaRPr lang="el-GR" altLang="en-GR"/>
          </a:p>
        </p:txBody>
      </p:sp>
    </p:spTree>
    <p:extLst>
      <p:ext uri="{BB962C8B-B14F-4D97-AF65-F5344CB8AC3E}">
        <p14:creationId xmlns:p14="http://schemas.microsoft.com/office/powerpoint/2010/main" val="832807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R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51D97DDF-6FA5-B94F-9D98-B43040D0C6FD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altLang="en-GR"/>
              <a:t>13/4/2020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B2E3158-698B-A845-A8D5-08736FF2A1D9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8C76E8-ECE1-9248-9B7D-49626B3B404D}" type="slidenum">
              <a:rPr lang="el-GR" altLang="en-GR"/>
              <a:pPr>
                <a:defRPr/>
              </a:pPr>
              <a:t>‹#›</a:t>
            </a:fld>
            <a:endParaRPr lang="el-GR" altLang="en-GR"/>
          </a:p>
        </p:txBody>
      </p:sp>
    </p:spTree>
    <p:extLst>
      <p:ext uri="{BB962C8B-B14F-4D97-AF65-F5344CB8AC3E}">
        <p14:creationId xmlns:p14="http://schemas.microsoft.com/office/powerpoint/2010/main" val="8750395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>
            <a:extLst>
              <a:ext uri="{FF2B5EF4-FFF2-40B4-BE49-F238E27FC236}">
                <a16:creationId xmlns:a16="http://schemas.microsoft.com/office/drawing/2014/main" id="{62FCCAB1-F893-2447-9351-F2DA6D64967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4013" cy="132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GR"/>
              <a:t>Click to edit Master title style</a:t>
            </a:r>
          </a:p>
        </p:txBody>
      </p:sp>
      <p:sp>
        <p:nvSpPr>
          <p:cNvPr id="1027" name="Rectangle 2">
            <a:extLst>
              <a:ext uri="{FF2B5EF4-FFF2-40B4-BE49-F238E27FC236}">
                <a16:creationId xmlns:a16="http://schemas.microsoft.com/office/drawing/2014/main" id="{292F2452-845C-A141-BD43-5A251DD15C8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4013" cy="434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GR"/>
              <a:t>Click to edit Master text styles</a:t>
            </a:r>
          </a:p>
          <a:p>
            <a:pPr lvl="1"/>
            <a:r>
              <a:rPr lang="en-GB" altLang="en-GR"/>
              <a:t>Second level</a:t>
            </a:r>
          </a:p>
          <a:p>
            <a:pPr lvl="2"/>
            <a:r>
              <a:rPr lang="en-GB" altLang="en-GR"/>
              <a:t>Third level</a:t>
            </a:r>
          </a:p>
          <a:p>
            <a:pPr lvl="3"/>
            <a:r>
              <a:rPr lang="en-GB" altLang="en-GR"/>
              <a:t>Fourth level</a:t>
            </a:r>
          </a:p>
          <a:p>
            <a:pPr lvl="4"/>
            <a:r>
              <a:rPr lang="en-GB" altLang="en-GR"/>
              <a:t>Fifth level</a:t>
            </a: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73F6ED30-0678-B44A-BDF2-C26F0ACE2840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838200" y="6356350"/>
            <a:ext cx="2741613" cy="36353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00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8B8B8B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l-GR" altLang="en-GR"/>
              <a:t>13/4/2020</a:t>
            </a:r>
          </a:p>
        </p:txBody>
      </p:sp>
      <p:sp>
        <p:nvSpPr>
          <p:cNvPr id="1029" name="Text Box 4">
            <a:extLst>
              <a:ext uri="{FF2B5EF4-FFF2-40B4-BE49-F238E27FC236}">
                <a16:creationId xmlns:a16="http://schemas.microsoft.com/office/drawing/2014/main" id="{EA0C94D2-4629-464B-B8CC-713B39FB31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GR" altLang="en-GR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2B124718-FA80-004A-81C3-99E8505BD44D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8610600" y="6356350"/>
            <a:ext cx="2741613" cy="36353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100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 smtClean="0">
                <a:solidFill>
                  <a:srgbClr val="8B8B8B"/>
                </a:solidFill>
                <a:latin typeface="+mn-lt"/>
              </a:defRPr>
            </a:lvl1pPr>
          </a:lstStyle>
          <a:p>
            <a:pPr>
              <a:defRPr/>
            </a:pPr>
            <a:fld id="{E63CB414-994C-1243-BB68-46AC56986FDA}" type="slidenum">
              <a:rPr lang="el-GR" altLang="en-GR"/>
              <a:pPr>
                <a:defRPr/>
              </a:pPr>
              <a:t>‹#›</a:t>
            </a:fld>
            <a:endParaRPr lang="el-GR" altLang="en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449263" rtl="0" eaLnBrk="0" fontAlgn="base" hangingPunct="0">
        <a:lnSpc>
          <a:spcPct val="8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kern="1200">
          <a:solidFill>
            <a:srgbClr val="000000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lnSpc>
          <a:spcPct val="8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2pPr>
      <a:lvl3pPr algn="l" defTabSz="449263" rtl="0" eaLnBrk="0" fontAlgn="base" hangingPunct="0">
        <a:lnSpc>
          <a:spcPct val="8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3pPr>
      <a:lvl4pPr algn="l" defTabSz="449263" rtl="0" eaLnBrk="0" fontAlgn="base" hangingPunct="0">
        <a:lnSpc>
          <a:spcPct val="8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4pPr>
      <a:lvl5pPr algn="l" defTabSz="449263" rtl="0" eaLnBrk="0" fontAlgn="base" hangingPunct="0">
        <a:lnSpc>
          <a:spcPct val="8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5pPr>
      <a:lvl6pPr marL="2514600" indent="-228600" algn="l" defTabSz="449263" rtl="0" fontAlgn="base">
        <a:lnSpc>
          <a:spcPct val="8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6pPr>
      <a:lvl7pPr marL="2971800" indent="-228600" algn="l" defTabSz="449263" rtl="0" fontAlgn="base">
        <a:lnSpc>
          <a:spcPct val="8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7pPr>
      <a:lvl8pPr marL="3429000" indent="-228600" algn="l" defTabSz="449263" rtl="0" fontAlgn="base">
        <a:lnSpc>
          <a:spcPct val="8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8pPr>
      <a:lvl9pPr marL="3886200" indent="-228600" algn="l" defTabSz="449263" rtl="0" fontAlgn="base">
        <a:lnSpc>
          <a:spcPct val="8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9pPr>
    </p:titleStyle>
    <p:bodyStyle>
      <a:lvl1pPr marL="342900" indent="-342900" algn="l" defTabSz="449263" rtl="0" eaLnBrk="0" fontAlgn="base" hangingPunct="0">
        <a:lnSpc>
          <a:spcPct val="75000"/>
        </a:lnSpc>
        <a:spcBef>
          <a:spcPts val="1425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75000"/>
        </a:lnSpc>
        <a:spcBef>
          <a:spcPts val="1138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75000"/>
        </a:lnSpc>
        <a:spcBef>
          <a:spcPts val="8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75000"/>
        </a:lnSpc>
        <a:spcBef>
          <a:spcPts val="575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75000"/>
        </a:lnSpc>
        <a:spcBef>
          <a:spcPts val="288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emf"/><Relationship Id="rId5" Type="http://schemas.openxmlformats.org/officeDocument/2006/relationships/image" Target="../media/image3.jpeg"/><Relationship Id="rId4" Type="http://schemas.openxmlformats.org/officeDocument/2006/relationships/image" Target="../media/image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>
            <a:extLst>
              <a:ext uri="{FF2B5EF4-FFF2-40B4-BE49-F238E27FC236}">
                <a16:creationId xmlns:a16="http://schemas.microsoft.com/office/drawing/2014/main" id="{88D28C72-985D-E749-8607-7D380624CF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213" y="476250"/>
            <a:ext cx="5595938" cy="1368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just" eaLnBrk="1" hangingPunct="1">
              <a:lnSpc>
                <a:spcPct val="100000"/>
              </a:lnSpc>
            </a:pPr>
            <a:r>
              <a:rPr lang="el-GR" altLang="en-GR" sz="120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H εργασία αυτή υλοποιήθηκε στο πλαίσιο της Πράξης «</a:t>
            </a:r>
            <a:r>
              <a:rPr lang="el-GR" altLang="en-GR" sz="1200" b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INSPIRED-The National Research Infrastructures on Integrated Structural Biology, Drug Screening Efforts and Drug target functional characterization</a:t>
            </a:r>
            <a:r>
              <a:rPr lang="el-GR" altLang="en-GR" sz="120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» (MIS 5002550) που εντάσσεται στη Δράση «Ενίσχυση των Υποδομών Έρευνας και Καινοτομίας» και χρηματοδοτείται από το Επιχειρησιακό Πρόγραμμα «Ανταγωνιστικότητα, Επιχειρηματικότητα και Καινοτομία» στο πλαίσιο του ΕΣΠΑ 2014-2020, με τη συγχρηματοδότηση της Ελλάδας και της Ευρωπαϊκής Ένωσης (Ευρωπαϊκό Ταμείο Περιφερειακής Ανάπτυξης).</a:t>
            </a:r>
          </a:p>
        </p:txBody>
      </p:sp>
      <p:sp>
        <p:nvSpPr>
          <p:cNvPr id="3074" name="Rectangle 2">
            <a:extLst>
              <a:ext uri="{FF2B5EF4-FFF2-40B4-BE49-F238E27FC236}">
                <a16:creationId xmlns:a16="http://schemas.microsoft.com/office/drawing/2014/main" id="{60C53A96-36E7-4440-9D94-ECE9537A4E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89663" y="476250"/>
            <a:ext cx="5595937" cy="1368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just" eaLnBrk="1" hangingPunct="1">
              <a:lnSpc>
                <a:spcPct val="100000"/>
              </a:lnSpc>
            </a:pPr>
            <a:r>
              <a:rPr lang="el-GR" altLang="en-GR" sz="120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We acknowledge support of this work by the project “</a:t>
            </a:r>
            <a:r>
              <a:rPr lang="el-GR" altLang="en-GR" sz="1200" b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INSPIRED-The National Research Infrastructures on Integrated Structural Biology, Drug Screening Efforts and Drug target functional characterization</a:t>
            </a:r>
            <a:r>
              <a:rPr lang="el-GR" altLang="en-GR" sz="120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” (MIS 5002550) which is implemented under the Action “Reinforcement of the Research and Innovation Infrastructure”, funded by the Operational Programme "Competitiveness, Entrepreneurship and Innovation" (NSRF 2014-2020) and co-financed by Greece and the European Union (European Regional Development Fund). </a:t>
            </a:r>
          </a:p>
        </p:txBody>
      </p:sp>
      <p:sp>
        <p:nvSpPr>
          <p:cNvPr id="3075" name="Rectangle 11">
            <a:extLst>
              <a:ext uri="{FF2B5EF4-FFF2-40B4-BE49-F238E27FC236}">
                <a16:creationId xmlns:a16="http://schemas.microsoft.com/office/drawing/2014/main" id="{21479F77-D925-FB42-9159-3BDB97F85E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213" y="3595688"/>
            <a:ext cx="5597525" cy="820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ts val="1400"/>
              </a:spcBef>
            </a:pPr>
            <a:r>
              <a:rPr lang="el-GR" altLang="en-GR" sz="120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H εργασία αυτή υλοποιήθηκε στο πλαίσιο της Πράξης «</a:t>
            </a:r>
            <a:r>
              <a:rPr lang="el-GR" altLang="en-GR" sz="1200" b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INSPIRED</a:t>
            </a:r>
            <a:r>
              <a:rPr lang="el-GR" altLang="en-GR" sz="120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» (MIS 5002550), που εντάσσεται στη Δράση «Ενίσχυση των Υποδομών Έρευνας και Καινοτομίας» και χρηματοδοτείται από το Επιχειρησιακό Πρόγραμμα «Ανταγωνιστικότητα, Επιχειρηματικότητα και Καινοτομία» (ΕΣΠΑ 2014-2020).</a:t>
            </a:r>
          </a:p>
        </p:txBody>
      </p:sp>
      <p:sp>
        <p:nvSpPr>
          <p:cNvPr id="3076" name="Rectangle 12">
            <a:extLst>
              <a:ext uri="{FF2B5EF4-FFF2-40B4-BE49-F238E27FC236}">
                <a16:creationId xmlns:a16="http://schemas.microsoft.com/office/drawing/2014/main" id="{B80E0C92-44D5-5C46-905D-942C79E16F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89663" y="3595688"/>
            <a:ext cx="5597525" cy="820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lnSpc>
                <a:spcPct val="100000"/>
              </a:lnSpc>
            </a:pPr>
            <a:r>
              <a:rPr lang="el-GR" altLang="en-GR" sz="1200">
                <a:solidFill>
                  <a:srgbClr val="000000"/>
                </a:solidFill>
                <a:latin typeface="Calibri" panose="020F0502020204030204" pitchFamily="34" charset="0"/>
              </a:rPr>
              <a:t>We acknowledge support of this work by the project “</a:t>
            </a:r>
            <a:r>
              <a:rPr lang="el-GR" altLang="en-GR" sz="1200" b="1">
                <a:solidFill>
                  <a:srgbClr val="000000"/>
                </a:solidFill>
                <a:latin typeface="Calibri" panose="020F0502020204030204" pitchFamily="34" charset="0"/>
              </a:rPr>
              <a:t>INSPIRED</a:t>
            </a:r>
            <a:r>
              <a:rPr lang="el-GR" altLang="en-GR" sz="1200">
                <a:solidFill>
                  <a:srgbClr val="000000"/>
                </a:solidFill>
                <a:latin typeface="Calibri" panose="020F0502020204030204" pitchFamily="34" charset="0"/>
              </a:rPr>
              <a:t>” (MIS 5002550), under the Action “Reinforcement of the Research and Innovation Infrastructure”, funded by the Operational Programme "Competitiveness, Entrepreneurship and Innovation" (NSRF 2014-2020). </a:t>
            </a:r>
          </a:p>
        </p:txBody>
      </p:sp>
      <p:sp>
        <p:nvSpPr>
          <p:cNvPr id="3077" name="Rectangle 13">
            <a:extLst>
              <a:ext uri="{FF2B5EF4-FFF2-40B4-BE49-F238E27FC236}">
                <a16:creationId xmlns:a16="http://schemas.microsoft.com/office/drawing/2014/main" id="{056C1DBB-4B92-9541-BAC1-C2B28EB36B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213" y="138113"/>
            <a:ext cx="2480419" cy="273050"/>
          </a:xfrm>
          <a:prstGeom prst="rect">
            <a:avLst/>
          </a:prstGeom>
          <a:solidFill>
            <a:srgbClr val="FF9300"/>
          </a:solidFill>
          <a:ln>
            <a:noFill/>
          </a:ln>
          <a:effectLst/>
        </p:spPr>
        <p:txBody>
          <a:bodyPr wrap="square" lIns="90000" tIns="45000" rIns="90000" bIns="45000">
            <a:spAutoFit/>
          </a:bodyPr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ts val="1400"/>
              </a:spcBef>
            </a:pPr>
            <a:r>
              <a:rPr lang="el-GR" altLang="en-GR" sz="1200" b="1" dirty="0">
                <a:latin typeface="Calibri" panose="020F0502020204030204" pitchFamily="34" charset="0"/>
                <a:cs typeface="Times New Roman" panose="02020603050405020304" pitchFamily="18" charset="0"/>
              </a:rPr>
              <a:t>Ευχαριστίες – πλήρης έκδοση</a:t>
            </a:r>
          </a:p>
        </p:txBody>
      </p:sp>
      <p:sp>
        <p:nvSpPr>
          <p:cNvPr id="3079" name="Rectangle 27">
            <a:extLst>
              <a:ext uri="{FF2B5EF4-FFF2-40B4-BE49-F238E27FC236}">
                <a16:creationId xmlns:a16="http://schemas.microsoft.com/office/drawing/2014/main" id="{AEA3EECD-1A2C-7D4B-AF35-9F1CC62AF0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213" y="4749800"/>
            <a:ext cx="5144715" cy="273050"/>
          </a:xfrm>
          <a:prstGeom prst="rect">
            <a:avLst/>
          </a:prstGeom>
          <a:solidFill>
            <a:srgbClr val="FF9300"/>
          </a:solidFill>
          <a:ln>
            <a:noFill/>
          </a:ln>
          <a:effectLst/>
        </p:spPr>
        <p:txBody>
          <a:bodyPr wrap="square" lIns="90000" tIns="45000" rIns="90000" bIns="45000">
            <a:spAutoFit/>
          </a:bodyPr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ts val="1400"/>
              </a:spcBef>
            </a:pPr>
            <a:r>
              <a:rPr lang="en-US" altLang="en-GR" sz="1200" b="1" dirty="0">
                <a:latin typeface="Calibri" panose="020F0502020204030204" pitchFamily="34" charset="0"/>
                <a:cs typeface="Times New Roman" panose="02020603050405020304" pitchFamily="18" charset="0"/>
              </a:rPr>
              <a:t>Logos </a:t>
            </a:r>
            <a:r>
              <a:rPr lang="el-GR" altLang="en-GR" sz="1200" b="1" dirty="0">
                <a:latin typeface="Calibri" panose="020F0502020204030204" pitchFamily="34" charset="0"/>
                <a:cs typeface="Times New Roman" panose="02020603050405020304" pitchFamily="18" charset="0"/>
              </a:rPr>
              <a:t>για τη σηματοδότηση νέου εξοπλισμού</a:t>
            </a:r>
          </a:p>
        </p:txBody>
      </p:sp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943711DD-CA5D-9648-93A6-0A2FA72861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236" y="1917762"/>
            <a:ext cx="5401470" cy="10746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E192210-62EB-5C43-8049-8D08A11F7E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0631" y="1913795"/>
            <a:ext cx="5334000" cy="105410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AD20F79-2A93-E347-879B-E356C1C8A8AE}"/>
              </a:ext>
            </a:extLst>
          </p:cNvPr>
          <p:cNvCxnSpPr/>
          <p:nvPr/>
        </p:nvCxnSpPr>
        <p:spPr bwMode="auto">
          <a:xfrm>
            <a:off x="119336" y="3140968"/>
            <a:ext cx="12025336" cy="0"/>
          </a:xfrm>
          <a:prstGeom prst="line">
            <a:avLst/>
          </a:prstGeom>
          <a:ln w="41275">
            <a:solidFill>
              <a:srgbClr val="FF9300"/>
            </a:solidFill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B54136F-4A8F-E04A-9ACA-C1AE3C391475}"/>
              </a:ext>
            </a:extLst>
          </p:cNvPr>
          <p:cNvCxnSpPr/>
          <p:nvPr/>
        </p:nvCxnSpPr>
        <p:spPr bwMode="auto">
          <a:xfrm>
            <a:off x="119336" y="4653136"/>
            <a:ext cx="12025336" cy="0"/>
          </a:xfrm>
          <a:prstGeom prst="line">
            <a:avLst/>
          </a:prstGeom>
          <a:ln w="41275">
            <a:solidFill>
              <a:srgbClr val="FF9300"/>
            </a:solidFill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9" name="Rectangle 13">
            <a:extLst>
              <a:ext uri="{FF2B5EF4-FFF2-40B4-BE49-F238E27FC236}">
                <a16:creationId xmlns:a16="http://schemas.microsoft.com/office/drawing/2014/main" id="{20801087-79AE-9643-8BE7-E11FF22AE4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61671" y="138113"/>
            <a:ext cx="3290713" cy="275545"/>
          </a:xfrm>
          <a:prstGeom prst="rect">
            <a:avLst/>
          </a:prstGeom>
          <a:solidFill>
            <a:srgbClr val="FF9300"/>
          </a:solidFill>
          <a:ln>
            <a:noFill/>
          </a:ln>
          <a:effectLst/>
        </p:spPr>
        <p:txBody>
          <a:bodyPr wrap="square" lIns="90000" tIns="45000" rIns="90000" bIns="45000">
            <a:spAutoFit/>
          </a:bodyPr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ts val="1400"/>
              </a:spcBef>
            </a:pPr>
            <a:r>
              <a:rPr lang="en-US" altLang="en-GR" sz="1200" b="1" dirty="0">
                <a:latin typeface="Calibri" panose="020F0502020204030204" pitchFamily="34" charset="0"/>
                <a:cs typeface="Times New Roman" panose="02020603050405020304" pitchFamily="18" charset="0"/>
              </a:rPr>
              <a:t>Acknowledgements</a:t>
            </a:r>
            <a:r>
              <a:rPr lang="el-GR" altLang="en-GR" sz="1200" b="1" dirty="0">
                <a:latin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altLang="en-GR" sz="1200" b="1" dirty="0">
                <a:latin typeface="Calibri" panose="020F0502020204030204" pitchFamily="34" charset="0"/>
                <a:cs typeface="Times New Roman" panose="02020603050405020304" pitchFamily="18" charset="0"/>
              </a:rPr>
              <a:t>full version</a:t>
            </a:r>
            <a:endParaRPr lang="el-GR" altLang="en-GR" sz="1200" b="1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Rectangle 13">
            <a:extLst>
              <a:ext uri="{FF2B5EF4-FFF2-40B4-BE49-F238E27FC236}">
                <a16:creationId xmlns:a16="http://schemas.microsoft.com/office/drawing/2014/main" id="{B75B31EE-D531-D44C-BA05-893CCB3340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213" y="3241155"/>
            <a:ext cx="2480419" cy="273050"/>
          </a:xfrm>
          <a:prstGeom prst="rect">
            <a:avLst/>
          </a:prstGeom>
          <a:solidFill>
            <a:srgbClr val="FF9300"/>
          </a:solidFill>
          <a:ln>
            <a:noFill/>
          </a:ln>
          <a:effectLst/>
        </p:spPr>
        <p:txBody>
          <a:bodyPr wrap="square" lIns="90000" tIns="45000" rIns="90000" bIns="45000">
            <a:spAutoFit/>
          </a:bodyPr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ts val="1400"/>
              </a:spcBef>
            </a:pPr>
            <a:r>
              <a:rPr lang="el-GR" altLang="en-GR" sz="1200" b="1" dirty="0">
                <a:latin typeface="Calibri" panose="020F0502020204030204" pitchFamily="34" charset="0"/>
                <a:cs typeface="Times New Roman" panose="02020603050405020304" pitchFamily="18" charset="0"/>
              </a:rPr>
              <a:t>Ευχαριστίες – σ</a:t>
            </a:r>
            <a:r>
              <a:rPr lang="en-US" altLang="en-GR" sz="1200" b="1" dirty="0" err="1">
                <a:latin typeface="Calibri" panose="020F0502020204030204" pitchFamily="34" charset="0"/>
                <a:cs typeface="Times New Roman" panose="02020603050405020304" pitchFamily="18" charset="0"/>
              </a:rPr>
              <a:t>ύ</a:t>
            </a:r>
            <a:r>
              <a:rPr lang="el-GR" altLang="en-GR" sz="1200" b="1" dirty="0" err="1">
                <a:latin typeface="Calibri" panose="020F0502020204030204" pitchFamily="34" charset="0"/>
                <a:cs typeface="Times New Roman" panose="02020603050405020304" pitchFamily="18" charset="0"/>
              </a:rPr>
              <a:t>ντομη</a:t>
            </a:r>
            <a:r>
              <a:rPr lang="el-GR" altLang="en-GR" sz="1200" b="1" dirty="0">
                <a:latin typeface="Calibri" panose="020F0502020204030204" pitchFamily="34" charset="0"/>
                <a:cs typeface="Times New Roman" panose="02020603050405020304" pitchFamily="18" charset="0"/>
              </a:rPr>
              <a:t> έκδοση</a:t>
            </a:r>
          </a:p>
        </p:txBody>
      </p:sp>
      <p:sp>
        <p:nvSpPr>
          <p:cNvPr id="22" name="Rectangle 13">
            <a:extLst>
              <a:ext uri="{FF2B5EF4-FFF2-40B4-BE49-F238E27FC236}">
                <a16:creationId xmlns:a16="http://schemas.microsoft.com/office/drawing/2014/main" id="{7044368A-3163-8F49-AE06-D181E57782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89663" y="3241155"/>
            <a:ext cx="3290713" cy="275545"/>
          </a:xfrm>
          <a:prstGeom prst="rect">
            <a:avLst/>
          </a:prstGeom>
          <a:solidFill>
            <a:srgbClr val="FF9300"/>
          </a:solidFill>
          <a:ln>
            <a:noFill/>
          </a:ln>
          <a:effectLst/>
        </p:spPr>
        <p:txBody>
          <a:bodyPr wrap="square" lIns="90000" tIns="45000" rIns="90000" bIns="45000">
            <a:spAutoFit/>
          </a:bodyPr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ts val="1400"/>
              </a:spcBef>
            </a:pPr>
            <a:r>
              <a:rPr lang="en-US" altLang="en-GR" sz="1200" b="1" dirty="0">
                <a:latin typeface="Calibri" panose="020F0502020204030204" pitchFamily="34" charset="0"/>
                <a:cs typeface="Times New Roman" panose="02020603050405020304" pitchFamily="18" charset="0"/>
              </a:rPr>
              <a:t>Acknowledgements</a:t>
            </a:r>
            <a:r>
              <a:rPr lang="el-GR" altLang="en-GR" sz="1200" b="1" dirty="0">
                <a:latin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altLang="en-GR" sz="1200" b="1" dirty="0">
                <a:latin typeface="Calibri" panose="020F0502020204030204" pitchFamily="34" charset="0"/>
                <a:cs typeface="Times New Roman" panose="02020603050405020304" pitchFamily="18" charset="0"/>
              </a:rPr>
              <a:t>short version</a:t>
            </a:r>
            <a:endParaRPr lang="el-GR" altLang="en-GR" sz="1200" b="1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Rectangle 27">
            <a:extLst>
              <a:ext uri="{FF2B5EF4-FFF2-40B4-BE49-F238E27FC236}">
                <a16:creationId xmlns:a16="http://schemas.microsoft.com/office/drawing/2014/main" id="{4EF6F0E1-3008-7445-AE71-FB5DE2AF85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89663" y="4728090"/>
            <a:ext cx="5144715" cy="273050"/>
          </a:xfrm>
          <a:prstGeom prst="rect">
            <a:avLst/>
          </a:prstGeom>
          <a:solidFill>
            <a:srgbClr val="FF9300"/>
          </a:solidFill>
          <a:ln>
            <a:noFill/>
          </a:ln>
          <a:effectLst/>
        </p:spPr>
        <p:txBody>
          <a:bodyPr wrap="square" lIns="90000" tIns="45000" rIns="90000" bIns="45000">
            <a:spAutoFit/>
          </a:bodyPr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ts val="1400"/>
              </a:spcBef>
            </a:pPr>
            <a:r>
              <a:rPr lang="en-US" altLang="en-GR" sz="1200" b="1" dirty="0">
                <a:latin typeface="Calibri" panose="020F0502020204030204" pitchFamily="34" charset="0"/>
                <a:cs typeface="Times New Roman" panose="02020603050405020304" pitchFamily="18" charset="0"/>
              </a:rPr>
              <a:t>Logos for labelling new equipment</a:t>
            </a:r>
            <a:endParaRPr lang="el-GR" altLang="en-GR" sz="1200" b="1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7152436-A3DE-E046-B36F-1940483C5AB9}"/>
              </a:ext>
            </a:extLst>
          </p:cNvPr>
          <p:cNvGrpSpPr/>
          <p:nvPr/>
        </p:nvGrpSpPr>
        <p:grpSpPr>
          <a:xfrm>
            <a:off x="340114" y="5345750"/>
            <a:ext cx="5251830" cy="1402003"/>
            <a:chOff x="340114" y="5345750"/>
            <a:chExt cx="5251830" cy="1402003"/>
          </a:xfrm>
        </p:grpSpPr>
        <p:pic>
          <p:nvPicPr>
            <p:cNvPr id="24" name="Picture 23" descr="A screenshot of a cell phone&#10;&#10;Description automatically generated">
              <a:extLst>
                <a:ext uri="{FF2B5EF4-FFF2-40B4-BE49-F238E27FC236}">
                  <a16:creationId xmlns:a16="http://schemas.microsoft.com/office/drawing/2014/main" id="{2923D091-AACE-0A4F-A1DE-A667981CFA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249" t="2428" r="1521" b="1915"/>
            <a:stretch/>
          </p:blipFill>
          <p:spPr>
            <a:xfrm>
              <a:off x="340114" y="5719747"/>
              <a:ext cx="5251830" cy="1028006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5" name="Picture 24" descr="Icon&#10;&#10;Description automatically generated">
              <a:extLst>
                <a:ext uri="{FF2B5EF4-FFF2-40B4-BE49-F238E27FC236}">
                  <a16:creationId xmlns:a16="http://schemas.microsoft.com/office/drawing/2014/main" id="{21825EDC-8B9C-8E40-92E6-91C36EFD27F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114" y="5345750"/>
              <a:ext cx="2350805" cy="387506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6F5D96E5-CD67-FC42-8BE6-D0ABC5E5CB9F}"/>
              </a:ext>
            </a:extLst>
          </p:cNvPr>
          <p:cNvGrpSpPr/>
          <p:nvPr/>
        </p:nvGrpSpPr>
        <p:grpSpPr>
          <a:xfrm>
            <a:off x="6315074" y="5307393"/>
            <a:ext cx="5210024" cy="1415860"/>
            <a:chOff x="6315074" y="5307393"/>
            <a:chExt cx="5210024" cy="1415860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EB57CF6D-6396-EE43-B3F0-B0F6AC747BA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315074" y="5693653"/>
              <a:ext cx="5210024" cy="1029600"/>
            </a:xfrm>
            <a:prstGeom prst="rect">
              <a:avLst/>
            </a:prstGeom>
          </p:spPr>
        </p:pic>
        <p:pic>
          <p:nvPicPr>
            <p:cNvPr id="26" name="Picture 25" descr="Icon&#10;&#10;Description automatically generated">
              <a:extLst>
                <a:ext uri="{FF2B5EF4-FFF2-40B4-BE49-F238E27FC236}">
                  <a16:creationId xmlns:a16="http://schemas.microsoft.com/office/drawing/2014/main" id="{D2143A08-1AF4-0346-B325-F5B4B5852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15074" y="5307393"/>
              <a:ext cx="2350800" cy="387507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alibri"/>
        <a:ea typeface="Microsoft YaHei"/>
        <a:cs typeface=""/>
      </a:majorFont>
      <a:minorFont>
        <a:latin typeface="Calibri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en-GR" sz="1800" b="0" i="0" u="none" strike="noStrike" cap="none" normalizeH="0" baseline="0" smtClean="0">
            <a:ln>
              <a:noFill/>
            </a:ln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en-GR" sz="1800" b="0" i="0" u="none" strike="noStrike" cap="none" normalizeH="0" baseline="0" smtClean="0">
            <a:ln>
              <a:noFill/>
            </a:ln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368</TotalTime>
  <Words>272</Words>
  <Application>Microsoft Macintosh PowerPoint</Application>
  <PresentationFormat>Widescreen</PresentationFormat>
  <Paragraphs>11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Times New Roman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Evangelia Chrysina</dc:creator>
  <cp:lastModifiedBy>Evangelia Chrysina</cp:lastModifiedBy>
  <cp:revision>22</cp:revision>
  <cp:lastPrinted>1601-01-01T00:00:00Z</cp:lastPrinted>
  <dcterms:created xsi:type="dcterms:W3CDTF">2020-02-14T08:39:17Z</dcterms:created>
  <dcterms:modified xsi:type="dcterms:W3CDTF">2022-02-01T01:49:48Z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Widescreen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1</vt:i4>
  </property>
</Properties>
</file>